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944D37D4-E1C6-466B-84D3-6E00C07BBECB}" type="datetimeFigureOut">
              <a:rPr lang="zh-CN" altLang="en-US" smtClean="0"/>
              <a:t>2013/11/7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09429EB4-9500-4B03-9D55-2610F689A575}" type="slidenum">
              <a:rPr lang="zh-CN" altLang="en-US" smtClean="0"/>
              <a:t>‹#›</a:t>
            </a:fld>
            <a:endParaRPr lang="zh-CN" alt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944D37D4-E1C6-466B-84D3-6E00C07BBECB}" type="datetimeFigureOut">
              <a:rPr lang="zh-CN" altLang="en-US" smtClean="0"/>
              <a:t>2013/11/7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429EB4-9500-4B03-9D55-2610F689A575}"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944D37D4-E1C6-466B-84D3-6E00C07BBECB}" type="datetimeFigureOut">
              <a:rPr lang="zh-CN" altLang="en-US" smtClean="0"/>
              <a:t>2013/11/7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429EB4-9500-4B03-9D55-2610F689A575}"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944D37D4-E1C6-466B-84D3-6E00C07BBECB}" type="datetimeFigureOut">
              <a:rPr lang="zh-CN" altLang="en-US" smtClean="0"/>
              <a:t>2013/11/7</a:t>
            </a:fld>
            <a:endParaRPr lang="zh-CN" altLang="en-US"/>
          </a:p>
        </p:txBody>
      </p:sp>
      <p:sp>
        <p:nvSpPr>
          <p:cNvPr id="10" name="Slide Number Placeholder 9"/>
          <p:cNvSpPr>
            <a:spLocks noGrp="1"/>
          </p:cNvSpPr>
          <p:nvPr>
            <p:ph type="sldNum" sz="quarter" idx="11"/>
          </p:nvPr>
        </p:nvSpPr>
        <p:spPr/>
        <p:txBody>
          <a:bodyPr/>
          <a:lstStyle/>
          <a:p>
            <a:fld id="{09429EB4-9500-4B03-9D55-2610F689A575}" type="slidenum">
              <a:rPr lang="zh-CN" altLang="en-US" smtClean="0"/>
              <a:t>‹#›</a:t>
            </a:fld>
            <a:endParaRPr lang="zh-CN" altLang="en-US"/>
          </a:p>
        </p:txBody>
      </p:sp>
      <p:sp>
        <p:nvSpPr>
          <p:cNvPr id="12" name="Footer Placeholder 11"/>
          <p:cNvSpPr>
            <a:spLocks noGrp="1"/>
          </p:cNvSpPr>
          <p:nvPr>
            <p:ph type="ftr" sz="quarter" idx="12"/>
          </p:nvPr>
        </p:nvSpPr>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zh-CN" altLang="en-US" smtClean="0"/>
              <a:t>单击此处编辑母版标题样式</a:t>
            </a:r>
            <a:endParaRPr lang="en-US" dirty="0"/>
          </a:p>
        </p:txBody>
      </p:sp>
      <p:sp>
        <p:nvSpPr>
          <p:cNvPr id="19" name="Date Placeholder 18"/>
          <p:cNvSpPr>
            <a:spLocks noGrp="1"/>
          </p:cNvSpPr>
          <p:nvPr>
            <p:ph type="dt" sz="half" idx="10"/>
          </p:nvPr>
        </p:nvSpPr>
        <p:spPr/>
        <p:txBody>
          <a:bodyPr/>
          <a:lstStyle/>
          <a:p>
            <a:fld id="{944D37D4-E1C6-466B-84D3-6E00C07BBECB}" type="datetimeFigureOut">
              <a:rPr lang="zh-CN" altLang="en-US" smtClean="0"/>
              <a:t>2013/11/7</a:t>
            </a:fld>
            <a:endParaRPr lang="zh-CN" altLang="en-US"/>
          </a:p>
        </p:txBody>
      </p:sp>
      <p:sp>
        <p:nvSpPr>
          <p:cNvPr id="20" name="Slide Number Placeholder 19"/>
          <p:cNvSpPr>
            <a:spLocks noGrp="1"/>
          </p:cNvSpPr>
          <p:nvPr>
            <p:ph type="sldNum" sz="quarter" idx="11"/>
          </p:nvPr>
        </p:nvSpPr>
        <p:spPr/>
        <p:txBody>
          <a:bodyPr/>
          <a:lstStyle/>
          <a:p>
            <a:fld id="{09429EB4-9500-4B03-9D55-2610F689A575}" type="slidenum">
              <a:rPr lang="zh-CN" altLang="en-US" smtClean="0"/>
              <a:t>‹#›</a:t>
            </a:fld>
            <a:endParaRPr lang="zh-CN" altLang="en-US"/>
          </a:p>
        </p:txBody>
      </p:sp>
      <p:sp>
        <p:nvSpPr>
          <p:cNvPr id="21" name="Footer Placeholder 20"/>
          <p:cNvSpPr>
            <a:spLocks noGrp="1"/>
          </p:cNvSpPr>
          <p:nvPr>
            <p:ph type="ftr" sz="quarter" idx="12"/>
          </p:nvPr>
        </p:nvSpPr>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5" name="Date Placeholder 4"/>
          <p:cNvSpPr>
            <a:spLocks noGrp="1"/>
          </p:cNvSpPr>
          <p:nvPr>
            <p:ph type="dt" sz="half" idx="10"/>
          </p:nvPr>
        </p:nvSpPr>
        <p:spPr/>
        <p:txBody>
          <a:bodyPr/>
          <a:lstStyle/>
          <a:p>
            <a:fld id="{944D37D4-E1C6-466B-84D3-6E00C07BBECB}" type="datetimeFigureOut">
              <a:rPr lang="zh-CN" altLang="en-US" smtClean="0"/>
              <a:t>2013/11/7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9429EB4-9500-4B03-9D55-2610F689A575}" type="slidenum">
              <a:rPr lang="zh-CN" altLang="en-US" smtClean="0"/>
              <a:t>‹#›</a:t>
            </a:fld>
            <a:endParaRPr lang="zh-CN" altLang="en-US"/>
          </a:p>
        </p:txBody>
      </p:sp>
      <p:sp>
        <p:nvSpPr>
          <p:cNvPr id="9" name="Content Placeholder 8"/>
          <p:cNvSpPr>
            <a:spLocks noGrp="1"/>
          </p:cNvSpPr>
          <p:nvPr>
            <p:ph sz="quarter" idx="13"/>
          </p:nvPr>
        </p:nvSpPr>
        <p:spPr>
          <a:xfrm>
            <a:off x="1216152" y="841248"/>
            <a:ext cx="3730752" cy="43891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7" name="Date Placeholder 6"/>
          <p:cNvSpPr>
            <a:spLocks noGrp="1"/>
          </p:cNvSpPr>
          <p:nvPr>
            <p:ph type="dt" sz="half" idx="10"/>
          </p:nvPr>
        </p:nvSpPr>
        <p:spPr/>
        <p:txBody>
          <a:bodyPr/>
          <a:lstStyle/>
          <a:p>
            <a:fld id="{944D37D4-E1C6-466B-84D3-6E00C07BBECB}" type="datetimeFigureOut">
              <a:rPr lang="zh-CN" altLang="en-US" smtClean="0"/>
              <a:t>2013/11/7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9429EB4-9500-4B03-9D55-2610F689A575}" type="slidenum">
              <a:rPr lang="zh-CN" altLang="en-US" smtClean="0"/>
              <a:t>‹#›</a:t>
            </a:fld>
            <a:endParaRPr lang="zh-CN" altLang="en-US"/>
          </a:p>
        </p:txBody>
      </p:sp>
      <p:sp>
        <p:nvSpPr>
          <p:cNvPr id="11" name="Content Placeholder 10"/>
          <p:cNvSpPr>
            <a:spLocks noGrp="1"/>
          </p:cNvSpPr>
          <p:nvPr>
            <p:ph sz="quarter" idx="13"/>
          </p:nvPr>
        </p:nvSpPr>
        <p:spPr>
          <a:xfrm>
            <a:off x="1216152" y="1380744"/>
            <a:ext cx="3730752" cy="384048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944D37D4-E1C6-466B-84D3-6E00C07BBECB}" type="datetimeFigureOut">
              <a:rPr lang="zh-CN" altLang="en-US" smtClean="0"/>
              <a:t>2013/11/7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9429EB4-9500-4B03-9D55-2610F689A575}"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44D37D4-E1C6-466B-84D3-6E00C07BBECB}" type="datetimeFigureOut">
              <a:rPr lang="zh-CN" altLang="en-US" smtClean="0"/>
              <a:t>2013/11/7</a:t>
            </a:fld>
            <a:endParaRPr lang="zh-CN" altLang="en-US"/>
          </a:p>
        </p:txBody>
      </p:sp>
      <p:sp>
        <p:nvSpPr>
          <p:cNvPr id="6" name="Slide Number Placeholder 5"/>
          <p:cNvSpPr>
            <a:spLocks noGrp="1"/>
          </p:cNvSpPr>
          <p:nvPr>
            <p:ph type="sldNum" sz="quarter" idx="11"/>
          </p:nvPr>
        </p:nvSpPr>
        <p:spPr/>
        <p:txBody>
          <a:bodyPr/>
          <a:lstStyle/>
          <a:p>
            <a:fld id="{09429EB4-9500-4B03-9D55-2610F689A575}" type="slidenum">
              <a:rPr lang="zh-CN" altLang="en-US" smtClean="0"/>
              <a:t>‹#›</a:t>
            </a:fld>
            <a:endParaRPr lang="zh-CN" altLang="en-US"/>
          </a:p>
        </p:txBody>
      </p:sp>
      <p:sp>
        <p:nvSpPr>
          <p:cNvPr id="7" name="Footer Placeholder 6"/>
          <p:cNvSpPr>
            <a:spLocks noGrp="1"/>
          </p:cNvSpPr>
          <p:nvPr>
            <p:ph type="ftr" sz="quarter" idx="12"/>
          </p:nvPr>
        </p:nvSpPr>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4" name="Content Placeholder 13"/>
          <p:cNvSpPr>
            <a:spLocks noGrp="1"/>
          </p:cNvSpPr>
          <p:nvPr>
            <p:ph sz="quarter" idx="13"/>
          </p:nvPr>
        </p:nvSpPr>
        <p:spPr>
          <a:xfrm>
            <a:off x="914400" y="381000"/>
            <a:ext cx="4800600" cy="59436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9" name="Date Placeholder 8"/>
          <p:cNvSpPr>
            <a:spLocks noGrp="1"/>
          </p:cNvSpPr>
          <p:nvPr>
            <p:ph type="dt" sz="half" idx="14"/>
          </p:nvPr>
        </p:nvSpPr>
        <p:spPr/>
        <p:txBody>
          <a:bodyPr/>
          <a:lstStyle/>
          <a:p>
            <a:fld id="{944D37D4-E1C6-466B-84D3-6E00C07BBECB}" type="datetimeFigureOut">
              <a:rPr lang="zh-CN" altLang="en-US" smtClean="0"/>
              <a:t>2013/11/7</a:t>
            </a:fld>
            <a:endParaRPr lang="zh-CN" altLang="en-US"/>
          </a:p>
        </p:txBody>
      </p:sp>
      <p:sp>
        <p:nvSpPr>
          <p:cNvPr id="10" name="Slide Number Placeholder 9"/>
          <p:cNvSpPr>
            <a:spLocks noGrp="1"/>
          </p:cNvSpPr>
          <p:nvPr>
            <p:ph type="sldNum" sz="quarter" idx="15"/>
          </p:nvPr>
        </p:nvSpPr>
        <p:spPr/>
        <p:txBody>
          <a:bodyPr/>
          <a:lstStyle/>
          <a:p>
            <a:fld id="{09429EB4-9500-4B03-9D55-2610F689A575}" type="slidenum">
              <a:rPr lang="zh-CN" altLang="en-US" smtClean="0"/>
              <a:t>‹#›</a:t>
            </a:fld>
            <a:endParaRPr lang="zh-CN" altLang="en-US"/>
          </a:p>
        </p:txBody>
      </p:sp>
      <p:sp>
        <p:nvSpPr>
          <p:cNvPr id="13" name="Footer Placeholder 12"/>
          <p:cNvSpPr>
            <a:spLocks noGrp="1"/>
          </p:cNvSpPr>
          <p:nvPr>
            <p:ph type="ftr" sz="quarter" idx="16"/>
          </p:nvPr>
        </p:nvSpPr>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44D37D4-E1C6-466B-84D3-6E00C07BBECB}" type="datetimeFigureOut">
              <a:rPr lang="zh-CN" altLang="en-US" smtClean="0"/>
              <a:t>2013/11/7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9429EB4-9500-4B03-9D55-2610F689A575}"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zh-CN" alt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09429EB4-9500-4B03-9D55-2610F689A575}" type="slidenum">
              <a:rPr lang="zh-CN" altLang="en-US" smtClean="0"/>
              <a:t>‹#›</a:t>
            </a:fld>
            <a:endParaRPr lang="zh-CN" alt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944D37D4-E1C6-466B-84D3-6E00C07BBECB}" type="datetimeFigureOut">
              <a:rPr lang="zh-CN" altLang="en-US" smtClean="0"/>
              <a:t>2013/11/7</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187624" y="1268760"/>
            <a:ext cx="7235981" cy="1657459"/>
          </a:xfrm>
        </p:spPr>
        <p:txBody>
          <a:bodyPr/>
          <a:lstStyle/>
          <a:p>
            <a:r>
              <a:rPr lang="en-US" altLang="zh-CN"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Synchronized Threads and Threads Coordination</a:t>
            </a:r>
            <a:endParaRPr lang="zh-CN" altLang="en-US" sz="4000" dirty="0">
              <a:effectLst>
                <a:outerShdw blurRad="38100" dist="38100" dir="2700000" algn="tl">
                  <a:srgbClr val="000000">
                    <a:alpha val="43137"/>
                  </a:srgbClr>
                </a:outerShdw>
              </a:effectLst>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94470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404664"/>
            <a:ext cx="7239000" cy="576064"/>
          </a:xfrm>
        </p:spPr>
        <p:txBody>
          <a:bodyPr/>
          <a:lstStyle/>
          <a:p>
            <a:r>
              <a:rPr lang="en-US" altLang="zh-CN" sz="3600" dirty="0" smtClean="0">
                <a:cs typeface="Tahoma" panose="020B0604030504040204" pitchFamily="34" charset="0"/>
              </a:rPr>
              <a:t>Synchronized Threads</a:t>
            </a:r>
            <a:endParaRPr lang="zh-CN" altLang="en-US" sz="3600" dirty="0">
              <a:cs typeface="Tahoma" panose="020B0604030504040204" pitchFamily="34" charset="0"/>
            </a:endParaRPr>
          </a:p>
        </p:txBody>
      </p:sp>
      <p:sp>
        <p:nvSpPr>
          <p:cNvPr id="3" name="内容占位符 2"/>
          <p:cNvSpPr>
            <a:spLocks noGrp="1"/>
          </p:cNvSpPr>
          <p:nvPr>
            <p:ph idx="1"/>
          </p:nvPr>
        </p:nvSpPr>
        <p:spPr>
          <a:xfrm>
            <a:off x="755576" y="1124744"/>
            <a:ext cx="8208912" cy="5139680"/>
          </a:xfrm>
        </p:spPr>
        <p:txBody>
          <a:bodyPr>
            <a:normAutofit/>
          </a:bodyPr>
          <a:lstStyle/>
          <a:p>
            <a:r>
              <a:rPr lang="en-US" altLang="zh-CN" dirty="0" smtClean="0"/>
              <a:t>Run the program in </a:t>
            </a:r>
            <a:r>
              <a:rPr lang="en-US" altLang="zh-CN" dirty="0" err="1" smtClean="0"/>
              <a:t>syncPackage</a:t>
            </a:r>
            <a:r>
              <a:rPr lang="en-US" altLang="zh-CN" dirty="0" smtClean="0"/>
              <a:t>.</a:t>
            </a:r>
          </a:p>
          <a:p>
            <a:r>
              <a:rPr lang="en-US" altLang="zh-CN" dirty="0" smtClean="0"/>
              <a:t>This program creates 2 threads, which work on the same instance of </a:t>
            </a:r>
            <a:r>
              <a:rPr lang="en-US" altLang="zh-CN" dirty="0" err="1" smtClean="0"/>
              <a:t>CommandClass</a:t>
            </a:r>
            <a:r>
              <a:rPr lang="en-US" altLang="zh-CN" dirty="0" smtClean="0"/>
              <a:t>. </a:t>
            </a:r>
            <a:r>
              <a:rPr lang="en-US" altLang="zh-CN" dirty="0" smtClean="0"/>
              <a:t>This results in a race condition, which is usually bad.</a:t>
            </a:r>
          </a:p>
          <a:p>
            <a:r>
              <a:rPr lang="en-US" altLang="zh-CN" dirty="0" smtClean="0"/>
              <a:t>Notice the </a:t>
            </a:r>
            <a:r>
              <a:rPr lang="en-US" altLang="zh-CN" dirty="0" err="1" smtClean="0"/>
              <a:t>CommandClass</a:t>
            </a:r>
            <a:r>
              <a:rPr lang="en-US" altLang="zh-CN" dirty="0" smtClean="0"/>
              <a:t>, the synchronized(this){} block is the region that only one thread can have access to at anytime. </a:t>
            </a:r>
          </a:p>
          <a:p>
            <a:r>
              <a:rPr lang="en-US" altLang="zh-CN" dirty="0" smtClean="0"/>
              <a:t>What happens if you delete synchronized(this) and its curly braces?</a:t>
            </a:r>
            <a:endParaRPr lang="zh-CN" altLang="en-US" dirty="0"/>
          </a:p>
        </p:txBody>
      </p:sp>
    </p:spTree>
    <p:extLst>
      <p:ext uri="{BB962C8B-B14F-4D97-AF65-F5344CB8AC3E}">
        <p14:creationId xmlns:p14="http://schemas.microsoft.com/office/powerpoint/2010/main" val="1700133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404664"/>
            <a:ext cx="7239000" cy="576064"/>
          </a:xfrm>
        </p:spPr>
        <p:txBody>
          <a:bodyPr/>
          <a:lstStyle/>
          <a:p>
            <a:r>
              <a:rPr lang="en-US" altLang="zh-CN" sz="3600" dirty="0" smtClean="0">
                <a:cs typeface="Tahoma" panose="020B0604030504040204" pitchFamily="34" charset="0"/>
              </a:rPr>
              <a:t>Threads Coordination</a:t>
            </a:r>
            <a:endParaRPr lang="zh-CN" altLang="en-US" sz="3600" dirty="0">
              <a:cs typeface="Tahoma" panose="020B0604030504040204" pitchFamily="34" charset="0"/>
            </a:endParaRPr>
          </a:p>
        </p:txBody>
      </p:sp>
      <p:sp>
        <p:nvSpPr>
          <p:cNvPr id="3" name="内容占位符 2"/>
          <p:cNvSpPr>
            <a:spLocks noGrp="1"/>
          </p:cNvSpPr>
          <p:nvPr>
            <p:ph idx="1"/>
          </p:nvPr>
        </p:nvSpPr>
        <p:spPr>
          <a:xfrm>
            <a:off x="971600" y="1124744"/>
            <a:ext cx="7992888" cy="5139680"/>
          </a:xfrm>
        </p:spPr>
        <p:txBody>
          <a:bodyPr>
            <a:normAutofit/>
          </a:bodyPr>
          <a:lstStyle/>
          <a:p>
            <a:r>
              <a:rPr lang="en-US" altLang="zh-CN" dirty="0" smtClean="0"/>
              <a:t>In package main.</a:t>
            </a:r>
          </a:p>
          <a:p>
            <a:r>
              <a:rPr lang="en-US" altLang="zh-CN" dirty="0" smtClean="0"/>
              <a:t>Each vehicle is controlled by a thread.</a:t>
            </a:r>
          </a:p>
          <a:p>
            <a:r>
              <a:rPr lang="en-US" altLang="zh-CN" dirty="0" smtClean="0"/>
              <a:t>These 3 threads share a common instance of clearance manager.</a:t>
            </a:r>
          </a:p>
          <a:p>
            <a:r>
              <a:rPr lang="en-US" altLang="zh-CN" dirty="0" smtClean="0"/>
              <a:t>Notice the wait() call (in method </a:t>
            </a:r>
            <a:r>
              <a:rPr lang="en-US" altLang="zh-CN" dirty="0" err="1" smtClean="0"/>
              <a:t>waitforproceed</a:t>
            </a:r>
            <a:r>
              <a:rPr lang="en-US" altLang="zh-CN" dirty="0" smtClean="0"/>
              <a:t>) in clearance manager. This function call will temporally put the current thread(the thread that made the call) into waiting state and let other threads run. The thread can wake up if other thread make the notify call (in method proceed and </a:t>
            </a:r>
            <a:r>
              <a:rPr lang="en-US" altLang="zh-CN" dirty="0" err="1" smtClean="0"/>
              <a:t>proceedAll</a:t>
            </a:r>
            <a:r>
              <a:rPr lang="en-US" altLang="zh-CN" dirty="0" smtClean="0"/>
              <a:t>)</a:t>
            </a:r>
            <a:endParaRPr lang="zh-CN" altLang="en-US" dirty="0"/>
          </a:p>
        </p:txBody>
      </p:sp>
    </p:spTree>
    <p:extLst>
      <p:ext uri="{BB962C8B-B14F-4D97-AF65-F5344CB8AC3E}">
        <p14:creationId xmlns:p14="http://schemas.microsoft.com/office/powerpoint/2010/main" val="41396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1600" y="548680"/>
            <a:ext cx="7992888" cy="5715744"/>
          </a:xfrm>
        </p:spPr>
        <p:txBody>
          <a:bodyPr>
            <a:normAutofit/>
          </a:bodyPr>
          <a:lstStyle/>
          <a:p>
            <a:r>
              <a:rPr lang="en-US" altLang="zh-CN" dirty="0" smtClean="0"/>
              <a:t>If there are multiple threads waiting for notify(), each time notify will wake up  a single thread in the waiting queue. Queue is a first in, first out data structure.</a:t>
            </a:r>
          </a:p>
          <a:p>
            <a:r>
              <a:rPr lang="en-US" altLang="zh-CN" dirty="0" err="1" smtClean="0"/>
              <a:t>notifyAll</a:t>
            </a:r>
            <a:r>
              <a:rPr lang="en-US" altLang="zh-CN" dirty="0" smtClean="0"/>
              <a:t> will wake up all threads in the waiting queue.</a:t>
            </a:r>
          </a:p>
          <a:p>
            <a:endParaRPr lang="zh-CN" altLang="en-US" dirty="0"/>
          </a:p>
        </p:txBody>
      </p:sp>
    </p:spTree>
    <p:extLst>
      <p:ext uri="{BB962C8B-B14F-4D97-AF65-F5344CB8AC3E}">
        <p14:creationId xmlns:p14="http://schemas.microsoft.com/office/powerpoint/2010/main" val="413967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热">
  <a:themeElements>
    <a:clrScheme name="热">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热">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热">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热</Template>
  <TotalTime>48</TotalTime>
  <Words>201</Words>
  <Application>Microsoft Office PowerPoint</Application>
  <PresentationFormat>全屏显示(4:3)</PresentationFormat>
  <Paragraphs>13</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热</vt:lpstr>
      <vt:lpstr>Synchronized Threads and Threads Coordination</vt:lpstr>
      <vt:lpstr>Synchronized Threads</vt:lpstr>
      <vt:lpstr>Threads Coordination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Synchronized Threads and Threads Coordination</dc:title>
  <dc:creator>Andy</dc:creator>
  <cp:lastModifiedBy>Andy</cp:lastModifiedBy>
  <cp:revision>5</cp:revision>
  <dcterms:created xsi:type="dcterms:W3CDTF">2013-11-08T00:37:57Z</dcterms:created>
  <dcterms:modified xsi:type="dcterms:W3CDTF">2013-11-08T01:26:39Z</dcterms:modified>
</cp:coreProperties>
</file>